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63.png" ContentType="image/png"/>
  <Override PartName="/ppt/media/image8.png" ContentType="image/png"/>
  <Override PartName="/ppt/media/image61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FC933F4-6650-429F-A944-BEA479C3EECD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984240" y="787320"/>
            <a:ext cx="5139720" cy="38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5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0040" cy="19800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1480" cy="41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3273480" cy="33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Pablo Martínez Ruiz del Árbol / Introduction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1480" cy="41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1480" cy="41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2840" cy="159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1. Introduction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70959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Bohr’s atom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80000" y="713880"/>
            <a:ext cx="9231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1914 Bohr proposed a “planetary” model of the atom motivated by the atomic spectrum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16000" y="1304280"/>
            <a:ext cx="6838200" cy="200592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31040" y="3219840"/>
            <a:ext cx="9231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model electrons where occupying discrete orbits (quantized angular momentum)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Therefore the energies were also quantized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>
            <a:off x="5508000" y="3780000"/>
            <a:ext cx="2878200" cy="2822760"/>
          </a:xfrm>
          <a:prstGeom prst="rect">
            <a:avLst/>
          </a:prstGeom>
          <a:ln>
            <a:noFill/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sp>
        <p:nvSpPr>
          <p:cNvPr id="137" name="CustomShape 4"/>
          <p:cNvSpPr/>
          <p:nvPr/>
        </p:nvSpPr>
        <p:spPr>
          <a:xfrm>
            <a:off x="136800" y="4204800"/>
            <a:ext cx="4757400" cy="191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photon is absorbed one electron can jump from one orbit to another higher orbit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electron in a higher orbit can jump back to an empty lower orbit emitting a phton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7237800" y="1296000"/>
            <a:ext cx="1508400" cy="208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41760" y="77760"/>
            <a:ext cx="88959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neutron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80000" y="713880"/>
            <a:ext cx="9231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According to Bohr’s model the atom was composed of electrons and protons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the mass of most of the atoms was not consistent with this assumption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account for the atom mass, nuclei should contain neutral particles with mass ~ proton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1932, Chadwick proposed an experiment to identify this kind of radiation: the neutrons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4000" y="2988000"/>
            <a:ext cx="5758200" cy="287820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6510960" y="2736000"/>
            <a:ext cx="2055240" cy="288072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2240" y="77760"/>
            <a:ext cx="80319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quantum mechanics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80000" y="713880"/>
            <a:ext cx="9231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the foundations of quantum mechanics are established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step was the explanation of the radiation of the black body by Max Planck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Light is emitted in “quanta” of discrete energy → the photon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period De Broglie postulates the wave-particle duality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Schrödinger and Heisenberg establish the foundations of quantum mechanics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vision of the atom (Schrödinger’s hydrogen atom) is established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074200" y="3578400"/>
            <a:ext cx="3924000" cy="145512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7704000" y="1656000"/>
            <a:ext cx="1379880" cy="192060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5002200" y="4941000"/>
            <a:ext cx="1260000" cy="168300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372000" y="4932000"/>
            <a:ext cx="1194840" cy="169056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7656480" y="5064480"/>
            <a:ext cx="1413720" cy="1413720"/>
          </a:xfrm>
          <a:prstGeom prst="rect">
            <a:avLst/>
          </a:prstGeom>
          <a:ln>
            <a:noFill/>
          </a:ln>
        </p:spPr>
      </p:pic>
      <p:pic>
        <p:nvPicPr>
          <p:cNvPr id="150" name="Picture 8" descr=""/>
          <p:cNvPicPr/>
          <p:nvPr/>
        </p:nvPicPr>
        <p:blipFill>
          <a:blip r:embed="rId6"/>
          <a:stretch/>
        </p:blipFill>
        <p:spPr>
          <a:xfrm>
            <a:off x="597600" y="3395880"/>
            <a:ext cx="3577320" cy="32270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2240" y="77760"/>
            <a:ext cx="767268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special relativity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0" y="713880"/>
            <a:ext cx="9267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Einstein revolutionized the concepts of space and time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worked for classical mechanics but not for Maxwell’s equations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→ the Lorentz transformations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interpreted these transformations creating a new entity, the space-time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Inertial systems are those related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speed of light is the same in all the systems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confirmed by the experiment of Michelson-Morley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24000" y="3816000"/>
            <a:ext cx="2901960" cy="274428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788000" y="3780000"/>
            <a:ext cx="3607920" cy="270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02240" y="77760"/>
            <a:ext cx="659232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antimatter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0" y="713880"/>
            <a:ext cx="9267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1927 Paul Dirac was trying to combine quantum mechanics with special relativity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Obtain a quantum-mechanics wave equation starting from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lead to a problem since this relation yields to negative energy solutions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7" name="Formula 3"/>
              <p:cNvSpPr txBox="1"/>
              <p:nvPr/>
            </p:nvSpPr>
            <p:spPr>
              <a:xfrm>
                <a:off x="5938560" y="1314000"/>
                <a:ext cx="1692000" cy="314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p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m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8" name="Formula 4"/>
              <p:cNvSpPr txBox="1"/>
              <p:nvPr/>
            </p:nvSpPr>
            <p:spPr>
              <a:xfrm>
                <a:off x="2088000" y="2276280"/>
                <a:ext cx="1929960" cy="339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+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9" name="Formula 5"/>
              <p:cNvSpPr txBox="1"/>
              <p:nvPr/>
            </p:nvSpPr>
            <p:spPr>
              <a:xfrm>
                <a:off x="4500360" y="2276280"/>
                <a:ext cx="1962360" cy="339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−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160" name="CustomShape 6"/>
          <p:cNvSpPr/>
          <p:nvPr/>
        </p:nvSpPr>
        <p:spPr>
          <a:xfrm>
            <a:off x="45720" y="2552400"/>
            <a:ext cx="9267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Dirac interpreted the positive solutions as ordinary particles and the negative as antimatter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Anderson observed for the first time the anti-electron confirming Dirac’s theory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1" name="Picture 11" descr=""/>
          <p:cNvPicPr/>
          <p:nvPr/>
        </p:nvPicPr>
        <p:blipFill>
          <a:blip r:embed="rId1"/>
          <a:stretch/>
        </p:blipFill>
        <p:spPr>
          <a:xfrm>
            <a:off x="4860000" y="3588480"/>
            <a:ext cx="3182400" cy="29257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2" name="Picture 9" descr=""/>
          <p:cNvPicPr/>
          <p:nvPr/>
        </p:nvPicPr>
        <p:blipFill>
          <a:blip r:embed="rId2"/>
          <a:stretch/>
        </p:blipFill>
        <p:spPr>
          <a:xfrm>
            <a:off x="147960" y="3780000"/>
            <a:ext cx="1794600" cy="25185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2197440" y="3744000"/>
            <a:ext cx="1833120" cy="259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2240" y="77760"/>
            <a:ext cx="767268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particle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0" y="713880"/>
            <a:ext cx="9267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new ideas of quantum mechanics were rapidly applied to related phenomena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fact that the nucleus is not breaking apart due to electric repulsion suggested a new force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Yukawa was able to describe a working potential for this force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Same as photons were driving the EM force, other particle should drive this strong force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1936 physicist studying cosmic ray radiation found a candidate for this particle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1937 they found this particle was not related to the strong force → it was the muon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1947 the study of cosmic radiation lead to another particle: the pion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6" name="Picture 10" descr=""/>
          <p:cNvPicPr/>
          <p:nvPr/>
        </p:nvPicPr>
        <p:blipFill>
          <a:blip r:embed="rId1"/>
          <a:stretch/>
        </p:blipFill>
        <p:spPr>
          <a:xfrm>
            <a:off x="72000" y="3768480"/>
            <a:ext cx="3630240" cy="274644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3888000" y="3924000"/>
            <a:ext cx="1771560" cy="23158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5952240" y="3942360"/>
            <a:ext cx="3046680" cy="228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2240" y="77760"/>
            <a:ext cx="652068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neutrinos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0" y="713880"/>
            <a:ext cx="9267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study of radioactive decays (beta decays) suggested a possible non-conservation of energy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Pauli interpreted this phenomenom by postulating a new non-detectable additional particle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Fermi included this idea in his theory of nuclear decays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1950, Cowan and Raines managed to design an experiment to detect neutrinos (indirectly)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idea was to use an inverted beta decay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736000" y="3888000"/>
            <a:ext cx="2408040" cy="1636920"/>
          </a:xfrm>
          <a:prstGeom prst="rect">
            <a:avLst/>
          </a:prstGeom>
          <a:ln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2"/>
          <a:stretch/>
        </p:blipFill>
        <p:spPr>
          <a:xfrm>
            <a:off x="923760" y="3168000"/>
            <a:ext cx="1068120" cy="15109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3" name="Picture 5" descr=""/>
          <p:cNvPicPr/>
          <p:nvPr/>
        </p:nvPicPr>
        <p:blipFill>
          <a:blip r:embed="rId3"/>
          <a:stretch/>
        </p:blipFill>
        <p:spPr>
          <a:xfrm>
            <a:off x="901080" y="4824000"/>
            <a:ext cx="1078200" cy="15109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4" name="Picture 9" descr=""/>
          <p:cNvPicPr/>
          <p:nvPr/>
        </p:nvPicPr>
        <p:blipFill>
          <a:blip r:embed="rId4"/>
          <a:stretch/>
        </p:blipFill>
        <p:spPr>
          <a:xfrm>
            <a:off x="4752000" y="2592000"/>
            <a:ext cx="1701720" cy="299160"/>
          </a:xfrm>
          <a:prstGeom prst="rect">
            <a:avLst/>
          </a:prstGeom>
          <a:ln>
            <a:noFill/>
          </a:ln>
        </p:spPr>
      </p:pic>
      <p:pic>
        <p:nvPicPr>
          <p:cNvPr id="175" name="Picture 15" descr=""/>
          <p:cNvPicPr/>
          <p:nvPr/>
        </p:nvPicPr>
        <p:blipFill>
          <a:blip r:embed="rId5"/>
          <a:stretch/>
        </p:blipFill>
        <p:spPr>
          <a:xfrm>
            <a:off x="6041160" y="2991960"/>
            <a:ext cx="2525760" cy="34149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240" y="77760"/>
            <a:ext cx="803268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mesons and barions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0" y="713880"/>
            <a:ext cx="9267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experiments in different accelerators found new mesons and barions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1947 several observations were made of a neutral particle decaying into 2 pions 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This was the neutral kaon (K</a:t>
            </a:r>
            <a:r>
              <a:rPr b="0" lang="es-ES" sz="1800" spc="-1" strike="noStrike" baseline="33000">
                <a:solidFill>
                  <a:srgbClr val="191919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1949 observations of a charged particle decaying into 3 pions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the charged kaon (K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+/-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many others: the phi, eta, omega, etc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 first evidences of barionic particles such as the Lambda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8" name="Picture 4" descr=""/>
          <p:cNvPicPr/>
          <p:nvPr/>
        </p:nvPicPr>
        <p:blipFill>
          <a:blip r:embed="rId1"/>
          <a:stretch/>
        </p:blipFill>
        <p:spPr>
          <a:xfrm>
            <a:off x="7188840" y="1638360"/>
            <a:ext cx="1789920" cy="502704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9" name="Picture 6" descr=""/>
          <p:cNvPicPr/>
          <p:nvPr/>
        </p:nvPicPr>
        <p:blipFill>
          <a:blip r:embed="rId2"/>
          <a:stretch/>
        </p:blipFill>
        <p:spPr>
          <a:xfrm>
            <a:off x="232920" y="4881240"/>
            <a:ext cx="1959480" cy="1639080"/>
          </a:xfrm>
          <a:prstGeom prst="rect">
            <a:avLst/>
          </a:prstGeom>
          <a:ln>
            <a:noFill/>
          </a:ln>
        </p:spPr>
      </p:pic>
      <p:pic>
        <p:nvPicPr>
          <p:cNvPr id="180" name="Picture 8" descr=""/>
          <p:cNvPicPr/>
          <p:nvPr/>
        </p:nvPicPr>
        <p:blipFill>
          <a:blip r:embed="rId3"/>
          <a:stretch/>
        </p:blipFill>
        <p:spPr>
          <a:xfrm>
            <a:off x="2487960" y="4881240"/>
            <a:ext cx="2011320" cy="167004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151920" y="4766400"/>
            <a:ext cx="1054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baseline="33000">
                <a:solidFill>
                  <a:srgbClr val="000000"/>
                </a:solidFill>
                <a:latin typeface="Tw Cen MT"/>
                <a:ea typeface="DejaVu Sans"/>
              </a:rPr>
              <a:t>Baryon Octet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272680" y="4746240"/>
            <a:ext cx="11800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Tw Cen MT"/>
                <a:ea typeface="DejaVu Sans"/>
              </a:rPr>
              <a:t>Meson Nonet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4400" y="3626280"/>
            <a:ext cx="69688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Gell-Mann realized that geometrical pattern emerged when organizing the new mesons and barions in terms of the strangeness and charge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4"/>
          <a:stretch/>
        </p:blipFill>
        <p:spPr>
          <a:xfrm>
            <a:off x="5184000" y="4608000"/>
            <a:ext cx="1408320" cy="197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2240" y="77760"/>
            <a:ext cx="803268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quark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0" y="713880"/>
            <a:ext cx="9267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1964 Gell-Mann and Zweig proposed an explanation for the observed patterns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All hadrons are composed of more fundalmental particles: quarks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quarks came in three types “up”, “down” and “strange” and they had fractional charge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Barions are composed by three quarks while mesons only by two quarks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quarks cannot be found isolated in nature (confinement)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following years the charm, bottom and finally in 1995 the top quark were discovered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7" name="Picture 6" descr=""/>
          <p:cNvPicPr/>
          <p:nvPr/>
        </p:nvPicPr>
        <p:blipFill>
          <a:blip r:embed="rId1"/>
          <a:stretch/>
        </p:blipFill>
        <p:spPr>
          <a:xfrm>
            <a:off x="4890240" y="3517920"/>
            <a:ext cx="3533040" cy="29476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674640" y="3456000"/>
            <a:ext cx="4042440" cy="3035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2240" y="77760"/>
            <a:ext cx="803268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Standard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0" y="713880"/>
            <a:ext cx="9267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sixties Glashow, Salam and Weinberg developed a model of the electrowek force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included the recently proposed Higgs mechanism for which massive bosons acquire mass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W and Z massive bosons were disvered in 1983 at CERN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strong interaction was introduced and the term Standard Model was coined in 1975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216000" y="4185720"/>
            <a:ext cx="1007640" cy="10076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216000" y="5184000"/>
            <a:ext cx="997200" cy="13316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216000" y="2673360"/>
            <a:ext cx="1007640" cy="151200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692000" y="2376000"/>
            <a:ext cx="6911640" cy="4297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880" y="-15840"/>
            <a:ext cx="9138960" cy="685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02240" y="77760"/>
            <a:ext cx="76014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Higgs boson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0" y="713880"/>
            <a:ext cx="9267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2012 the Higgs boson was discovered at the Large Hadron Collider at CERN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1680" y="2934000"/>
            <a:ext cx="8877960" cy="37256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936400" y="1296000"/>
            <a:ext cx="2163240" cy="204552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880560" y="1512000"/>
            <a:ext cx="2397960" cy="179964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3218760" y="1512000"/>
            <a:ext cx="2753280" cy="179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5760" y="77760"/>
            <a:ext cx="55494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Physics: Natural units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8000" y="713880"/>
            <a:ext cx="9231480" cy="11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International System of Units is a natural choice for everyday objects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is not very useful for Particle Physics where the scales are very very different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Particle Physics we use the Natural Units: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Quantum Mechanics – the unit of action: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6.6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-25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GeV 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relativity – the speed of light: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c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3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8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cm/s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Particle Physics – unit of energy: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GeV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(1 GeV ~ proton mass)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Simplified in the equations by setting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=c =1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context the main units become :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203" name="Table 3"/>
          <p:cNvGraphicFramePr/>
          <p:nvPr/>
        </p:nvGraphicFramePr>
        <p:xfrm>
          <a:off x="1296000" y="4348080"/>
          <a:ext cx="6407640" cy="2099160"/>
        </p:xfrm>
        <a:graphic>
          <a:graphicData uri="http://schemas.openxmlformats.org/drawingml/2006/table">
            <a:tbl>
              <a:tblPr/>
              <a:tblGrid>
                <a:gridCol w="1601280"/>
                <a:gridCol w="1601280"/>
                <a:gridCol w="1601280"/>
                <a:gridCol w="1604160"/>
              </a:tblGrid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38240" y="77760"/>
            <a:ext cx="72054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08000" y="713880"/>
            <a:ext cx="9231480" cy="180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of velocity worked very well for classical mechanics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dynamics of the system were the same regardless the inertial system of reference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this statement was not true for the Maxwell’s equations 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in order to achieve this (Lorentz transformations)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6156000" y="2520000"/>
            <a:ext cx="1969920" cy="169200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04000" y="3011040"/>
            <a:ext cx="1533960" cy="107172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2902320" y="3011040"/>
            <a:ext cx="1561320" cy="105660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sp>
        <p:nvSpPr>
          <p:cNvPr id="209" name="CustomShape 3"/>
          <p:cNvSpPr/>
          <p:nvPr/>
        </p:nvSpPr>
        <p:spPr>
          <a:xfrm>
            <a:off x="180000" y="2649960"/>
            <a:ext cx="237564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Galilean transformations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2556000" y="2650320"/>
            <a:ext cx="237564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Lorentz transformations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4644000" y="3087000"/>
            <a:ext cx="1223640" cy="40464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4680000" y="3492000"/>
            <a:ext cx="484920" cy="437400"/>
          </a:xfrm>
          <a:prstGeom prst="rect">
            <a:avLst/>
          </a:prstGeom>
          <a:ln>
            <a:noFill/>
          </a:ln>
        </p:spPr>
      </p:pic>
      <p:sp>
        <p:nvSpPr>
          <p:cNvPr id="213" name="CustomShape 5"/>
          <p:cNvSpPr/>
          <p:nvPr/>
        </p:nvSpPr>
        <p:spPr>
          <a:xfrm>
            <a:off x="60840" y="4087800"/>
            <a:ext cx="9231480" cy="180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consecuence of this transformations is that the speed of light is the same in every system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this fact has non-intuitive implications in our conception of space and time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understood this by exploring first the concept of simultaneousty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Are events simultaneous in one system of reference simultaneous in other systems?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established that space and time were concepts attached to a same entity: space-time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38240" y="77760"/>
            <a:ext cx="74217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8000" y="713880"/>
            <a:ext cx="9231480" cy="22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’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4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: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(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z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z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: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z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292400" y="2952000"/>
            <a:ext cx="3171600" cy="112356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93240" y="3970440"/>
            <a:ext cx="9231480" cy="22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Define the contravariant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=(x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and covariant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=(x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-x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-x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4-ve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ctors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They are related through the so-called metric tensor: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=g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μν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ν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Lorentz transformations can be expressed as: x’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η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μν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ν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concepts can also be applied to differential operators: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5328000" y="2940480"/>
            <a:ext cx="1872000" cy="116244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936000" y="6003720"/>
            <a:ext cx="3312000" cy="63576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4"/>
          <a:stretch/>
        </p:blipFill>
        <p:spPr>
          <a:xfrm>
            <a:off x="5184000" y="5927040"/>
            <a:ext cx="2016000" cy="687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38240" y="77760"/>
            <a:ext cx="79257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08000" y="713880"/>
            <a:ext cx="9231480" cy="22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From the point of view of the dynamics, Einstein’s special relativity establishes that: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Energy and momentum in different systems transform as well with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energy of an object moving with speed v is given by E =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γ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mc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and momentum can also be represented by co-(contra) variante 4-vectors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is the so called 4-momentum: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(p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E,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z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energy-moment relation is given by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= p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+ m²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(natural units)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It’s important to notice that for a particle with a given momentum: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93240" y="4582440"/>
            <a:ext cx="9231480" cy="22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Q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Q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213000" y="3888000"/>
            <a:ext cx="2619000" cy="78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38240" y="77760"/>
            <a:ext cx="59817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Quantum mechanics (I)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08000" y="713880"/>
            <a:ext cx="9231480" cy="22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From the point of view of the dynamics, Einstein’s special relativity establishes that: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Energy and momentum in different systems transform as well with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energy of an object moving with speed v is given by E =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γ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mc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and momentum can also be represented by co-(contra) variante 4-vectors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is the so called 4-momentum: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(p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E,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z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energy-moment relation is given by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= p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+ m²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(natural units)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It’s important to notice that for a particle with a given momentum: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93240" y="4582440"/>
            <a:ext cx="9231480" cy="22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general the notation is abbreviated in such a way that: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is simply denoted as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Q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is simply denoted as PQ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3213000" y="3888000"/>
            <a:ext cx="2619000" cy="78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38240" y="77760"/>
            <a:ext cx="64857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08000" y="713880"/>
            <a:ext cx="9231480" cy="22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–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k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1" name="Formula 3"/>
              <p:cNvSpPr txBox="1"/>
              <p:nvPr/>
            </p:nvSpPr>
            <p:spPr>
              <a:xfrm>
                <a:off x="3384000" y="2630520"/>
                <a:ext cx="1721880" cy="537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</m:naryPr>
                      <m:sub>
                        <m:r>
                          <m:t xml:space="preserve">−</m:t>
                        </m:r>
                        <m:r>
                          <m:t xml:space="preserve">∞</m:t>
                        </m:r>
                      </m:sub>
                      <m:sup>
                        <m:r>
                          <m:t xml:space="preserve">∞</m:t>
                        </m:r>
                      </m:sup>
                      <m:e>
                        <m:r>
                          <m:t xml:space="preserve">L</m:t>
                        </m:r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,</m:t>
                        </m:r>
                        <m:r>
                          <m:t xml:space="preserve">v</m:t>
                        </m:r>
                      </m:e>
                    </m:d>
                    <m:r>
                      <m:t xml:space="preserve">dt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32" name="CustomShape 4"/>
          <p:cNvSpPr/>
          <p:nvPr/>
        </p:nvSpPr>
        <p:spPr>
          <a:xfrm>
            <a:off x="103320" y="3116160"/>
            <a:ext cx="9231480" cy="163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trajectories for x and v are those for which S in a stationary state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condition can be applied by differentiating and equaling to 0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3" name="Formula 5"/>
              <p:cNvSpPr txBox="1"/>
              <p:nvPr/>
            </p:nvSpPr>
            <p:spPr>
              <a:xfrm>
                <a:off x="3666600" y="4255560"/>
                <a:ext cx="725400" cy="280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34" name="CustomShape 6"/>
          <p:cNvSpPr/>
          <p:nvPr/>
        </p:nvSpPr>
        <p:spPr>
          <a:xfrm>
            <a:off x="88200" y="4544280"/>
            <a:ext cx="9231480" cy="163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Notice that S is not a function but a functional: it assigns a number to every x(t) and v(t)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physical x(t) and v(t) functions are those satisfying that condition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equations of motion of a dynamical system can be derived from here 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38240" y="77760"/>
            <a:ext cx="65577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108000" y="713880"/>
            <a:ext cx="9231480" cy="223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Lagrangian formalism is valid for Quantum Field Theory although: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Position and velocity are replaced by the fields and their derivatives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quantity known as the “Lagrangian Density” is defined as: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7" name="Formula 3"/>
              <p:cNvSpPr txBox="1"/>
              <p:nvPr/>
            </p:nvSpPr>
            <p:spPr>
              <a:xfrm>
                <a:off x="3420000" y="2213280"/>
                <a:ext cx="2254680" cy="381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Φ</m:t>
                        </m:r>
                        <m:r>
                          <m:t xml:space="preserve">,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Φ</m:t>
                        </m:r>
                      </m:e>
                    </m:d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38" name="CustomShape 4"/>
          <p:cNvSpPr/>
          <p:nvPr/>
        </p:nvSpPr>
        <p:spPr>
          <a:xfrm>
            <a:off x="84600" y="2550240"/>
            <a:ext cx="9231480" cy="61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new quantity the action can be expressed with the following form: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9" name="Formula 5"/>
              <p:cNvSpPr txBox="1"/>
              <p:nvPr/>
            </p:nvSpPr>
            <p:spPr>
              <a:xfrm>
                <a:off x="3354120" y="3240000"/>
                <a:ext cx="2251800" cy="381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Φ</m:t>
                        </m:r>
                        <m:r>
                          <m:t xml:space="preserve">,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Φ</m:t>
                        </m:r>
                      </m:e>
                    </m:d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0" name="Formula 6"/>
              <p:cNvSpPr txBox="1"/>
              <p:nvPr/>
            </p:nvSpPr>
            <p:spPr>
              <a:xfrm>
                <a:off x="685440" y="4212000"/>
                <a:ext cx="7394760" cy="676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41" name="CustomShape 7"/>
          <p:cNvSpPr/>
          <p:nvPr/>
        </p:nvSpPr>
        <p:spPr>
          <a:xfrm>
            <a:off x="102600" y="3561480"/>
            <a:ext cx="9231480" cy="61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possible to differentiate the action (assuming good properties on the fields functions)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2" name="CustomShape 8"/>
          <p:cNvSpPr/>
          <p:nvPr/>
        </p:nvSpPr>
        <p:spPr>
          <a:xfrm>
            <a:off x="49320" y="4788720"/>
            <a:ext cx="9231480" cy="61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Applying the rule of the derivative of the product: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3" name="Formula 9"/>
              <p:cNvSpPr txBox="1"/>
              <p:nvPr/>
            </p:nvSpPr>
            <p:spPr>
              <a:xfrm>
                <a:off x="1729800" y="5436360"/>
                <a:ext cx="5322960" cy="676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num>
                      <m:den>
                        <m:r>
                          <m:t xml:space="preserve">∂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Φ</m:t>
                            </m:r>
                          </m:e>
                        </m:d>
                      </m:den>
                    </m:f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δ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138240" y="77760"/>
            <a:ext cx="65577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108000" y="713880"/>
            <a:ext cx="9231480" cy="72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Replacing this in the previous equation we can write: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6" name="Formula 3"/>
              <p:cNvSpPr txBox="1"/>
              <p:nvPr/>
            </p:nvSpPr>
            <p:spPr>
              <a:xfrm>
                <a:off x="1353240" y="1339560"/>
                <a:ext cx="5945400" cy="676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d>
                          <m:dPr>
                            <m:begChr m:val="["/>
                            <m:endChr m:val="]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m:t xml:space="preserve">δ</m:t>
                                </m:r>
                                <m:r>
                                  <m:t xml:space="preserve">Φ</m:t>
                                </m:r>
                              </m:e>
                            </m:d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47" name="CustomShape 4"/>
          <p:cNvSpPr/>
          <p:nvPr/>
        </p:nvSpPr>
        <p:spPr>
          <a:xfrm>
            <a:off x="49320" y="4500720"/>
            <a:ext cx="9231480" cy="61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k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8" name="CustomShape 5"/>
          <p:cNvSpPr/>
          <p:nvPr/>
        </p:nvSpPr>
        <p:spPr>
          <a:xfrm>
            <a:off x="126720" y="1959840"/>
            <a:ext cx="9231480" cy="72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That can be expressed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9" name="Formula 6"/>
              <p:cNvSpPr txBox="1"/>
              <p:nvPr/>
            </p:nvSpPr>
            <p:spPr>
              <a:xfrm>
                <a:off x="1224000" y="2599560"/>
                <a:ext cx="6149880" cy="676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r>
                                  <m:t xml:space="preserve">Φ</m:t>
                                </m:r>
                              </m:den>
                            </m:f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m:t xml:space="preserve">δ</m:t>
                        </m:r>
                        <m:r>
                          <m:t xml:space="preserve">Φ</m:t>
                        </m:r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+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∂</m:t>
                                        </m:r>
                                      </m:e>
                                      <m:sub>
                                        <m:r>
                                          <m:t xml:space="preserve">μ</m:t>
                                        </m:r>
                                      </m:sub>
                                    </m:sSub>
                                    <m:r>
                                      <m:t xml:space="preserve">Φ</m:t>
                                    </m:r>
                                  </m:e>
                                </m:d>
                              </m:den>
                            </m:f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50" name="CustomShape 7"/>
          <p:cNvSpPr/>
          <p:nvPr/>
        </p:nvSpPr>
        <p:spPr>
          <a:xfrm>
            <a:off x="177480" y="3169440"/>
            <a:ext cx="9231480" cy="72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: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(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)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1" name="Formula 8"/>
              <p:cNvSpPr txBox="1"/>
              <p:nvPr/>
            </p:nvSpPr>
            <p:spPr>
              <a:xfrm>
                <a:off x="1224360" y="5299920"/>
                <a:ext cx="6622920" cy="676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r>
                                  <m:t xml:space="preserve">Φ</m:t>
                                </m:r>
                              </m:den>
                            </m:f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m:t xml:space="preserve">δ</m:t>
                        </m:r>
                        <m:r>
                          <m:t xml:space="preserve">Φ</m:t>
                        </m:r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f>
                      <m:num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num>
                      <m:den>
                        <m:r>
                          <m:t xml:space="preserve">∂</m:t>
                        </m:r>
                        <m:r>
                          <m:t xml:space="preserve">Φ</m:t>
                        </m:r>
                      </m:den>
                    </m:f>
                    <m:r>
                      <m:t xml:space="preserve">−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52" name="TextShape 9"/>
          <p:cNvSpPr txBox="1"/>
          <p:nvPr/>
        </p:nvSpPr>
        <p:spPr>
          <a:xfrm>
            <a:off x="3888000" y="6133680"/>
            <a:ext cx="4752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800" spc="-1" strike="noStrike">
                <a:solidFill>
                  <a:srgbClr val="ce181e"/>
                </a:solidFill>
                <a:latin typeface="Arial"/>
              </a:rPr>
              <a:t>Euler-Lagrange equations for quantum fields</a:t>
            </a:r>
            <a:endParaRPr b="0" lang="es-ES" sz="1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53" name="CustomShape 10"/>
          <p:cNvSpPr/>
          <p:nvPr/>
        </p:nvSpPr>
        <p:spPr>
          <a:xfrm>
            <a:off x="5472000" y="5184000"/>
            <a:ext cx="2592000" cy="8640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38240" y="77760"/>
            <a:ext cx="346176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Noether’s theorem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08000" y="713880"/>
            <a:ext cx="9231480" cy="144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Emily Noether made one of the most fundamental theorems of Physics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theorem Noether established a connection between symmetries and conservation laws 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assume a differential transformation that converts one field into another in such a way: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126720" y="1959840"/>
            <a:ext cx="9231480" cy="72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57" name="Formula 4"/>
              <p:cNvSpPr txBox="1"/>
              <p:nvPr/>
            </p:nvSpPr>
            <p:spPr>
              <a:xfrm>
                <a:off x="2412000" y="2239560"/>
                <a:ext cx="1404000" cy="280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Φ</m:t>
                    </m:r>
                    <m:r>
                      <m:t xml:space="preserve">→</m:t>
                    </m:r>
                    <m:r>
                      <m:t xml:space="preserve">Φ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T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58" name="Formula 5"/>
              <p:cNvSpPr txBox="1"/>
              <p:nvPr/>
            </p:nvSpPr>
            <p:spPr>
              <a:xfrm>
                <a:off x="5004000" y="2239920"/>
                <a:ext cx="1355760" cy="280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=</m:t>
                    </m:r>
                    <m:r>
                      <m:t xml:space="preserve">Φ</m:t>
                    </m:r>
                    <m:r>
                      <m:t xml:space="preserve">'</m:t>
                    </m:r>
                    <m:r>
                      <m:t xml:space="preserve">−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59" name="CustomShape 6"/>
          <p:cNvSpPr/>
          <p:nvPr/>
        </p:nvSpPr>
        <p:spPr>
          <a:xfrm>
            <a:off x="105480" y="2370240"/>
            <a:ext cx="9231480" cy="144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this transformation leaves the Lagrangian unchanged then the transformation is a symmetry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Lagrangian is unchanged it means that under this transformation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see the implications of this by making the derivatives of the Lagrangians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0" name="Formula 7"/>
              <p:cNvSpPr txBox="1"/>
              <p:nvPr/>
            </p:nvSpPr>
            <p:spPr>
              <a:xfrm>
                <a:off x="7302600" y="3067560"/>
                <a:ext cx="822960" cy="31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61" name="Formula 8"/>
              <p:cNvSpPr txBox="1"/>
              <p:nvPr/>
            </p:nvSpPr>
            <p:spPr>
              <a:xfrm>
                <a:off x="1518120" y="3780000"/>
                <a:ext cx="5415120" cy="676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["/>
                        <m:endChr m:val="]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∂</m:t>
                                        </m:r>
                                      </m:e>
                                      <m:sub>
                                        <m:r>
                                          <m:t xml:space="preserve">μ</m:t>
                                        </m:r>
                                      </m:sub>
                                    </m:sSub>
                                    <m:r>
                                      <m:t xml:space="preserve">Φ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d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2" name="CustomShape 9"/>
          <p:cNvSpPr/>
          <p:nvPr/>
        </p:nvSpPr>
        <p:spPr>
          <a:xfrm>
            <a:off x="49320" y="4278600"/>
            <a:ext cx="9231480" cy="68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term vanishes because of the Eular-Lagrange equation, so: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3" name="Formula 10"/>
              <p:cNvSpPr txBox="1"/>
              <p:nvPr/>
            </p:nvSpPr>
            <p:spPr>
              <a:xfrm>
                <a:off x="2232000" y="4824000"/>
                <a:ext cx="4065480" cy="676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sSup>
                      <m:e>
                        <m:r>
                          <m:t xml:space="preserve">f</m:t>
                        </m:r>
                      </m:e>
                      <m:sup>
                        <m:r>
                          <m:t xml:space="preserve">μ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f>
                      <m:num>
                        <m:r>
                          <m:t xml:space="preserve">∂</m:t>
                        </m:r>
                        <m:sSup>
                          <m:e>
                            <m:r>
                              <m:t xml:space="preserve">f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∇</m:t>
                    </m:r>
                    <m:acc>
                      <m:accPr>
                        <m:chr m:val="⃗"/>
                      </m:accPr>
                      <m:e>
                        <m:r>
                          <m:t xml:space="preserve">f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264" name="CustomShape 11"/>
          <p:cNvSpPr/>
          <p:nvPr/>
        </p:nvSpPr>
        <p:spPr>
          <a:xfrm>
            <a:off x="41760" y="5325840"/>
            <a:ext cx="9231480" cy="68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Integrating to all the space and applying the divergence theorem we have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5" name="Formula 12"/>
              <p:cNvSpPr txBox="1"/>
              <p:nvPr/>
            </p:nvSpPr>
            <p:spPr>
              <a:xfrm>
                <a:off x="2232360" y="5904360"/>
                <a:ext cx="4674960" cy="69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nary>
                          <m:naryPr>
                            <m:chr m:val="∫"/>
                            <m:subHide m:val="1"/>
                            <m:supHide m:val="1"/>
                          </m:naryPr>
                          <m:sub/>
                          <m:sup/>
                          <m:e>
                            <m:sSup>
                              <m:e>
                                <m:r>
                                  <m:t xml:space="preserve">f</m:t>
                                </m:r>
                              </m:e>
                              <m:sup>
                                <m:r>
                                  <m:t xml:space="preserve">0</m:t>
                                </m:r>
                              </m:sup>
                            </m:sSup>
                            <m:sSup>
                              <m:e>
                                <m:r>
                                  <m:t xml:space="preserve">dx</m:t>
                                </m:r>
                              </m:e>
                              <m:sup>
                                <m:r>
                                  <m:t xml:space="preserve">3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∇</m:t>
                        </m:r>
                        <m:acc>
                          <m:accPr>
                            <m:chr m:val="⃗"/>
                          </m:accPr>
                          <m:e>
                            <m:r>
                              <m:t xml:space="preserve">f</m:t>
                            </m:r>
                          </m:e>
                        </m:acc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r>
                      <m:t xml:space="preserve">Q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p>
                          <m:e>
                            <m:r>
                              <m:t xml:space="preserve">f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cste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4760" y="4680000"/>
            <a:ext cx="3439080" cy="12452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-5760" y="77760"/>
            <a:ext cx="47556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Particle Physics?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80000" y="713880"/>
            <a:ext cx="9231480" cy="45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Subject that studies the fundamental components of Nature and their interactions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Nowadays our knowledge about fundamental particles is condensed in the 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Standard Model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Experimental foundation: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Collision experiments at higher and higher energies to reveal the features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Need higher energies to explore smaller and smaller spatial scales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Theoretical foundation: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Quantum Field Theory built on top of Quantum Mechanics and Special Relativity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history of Particle Physics is the history of achieving larger and larger energies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710520" y="4104000"/>
            <a:ext cx="2767320" cy="251784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2088000" y="4788000"/>
            <a:ext cx="756000" cy="36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6"/>
          <p:cNvSpPr/>
          <p:nvPr/>
        </p:nvSpPr>
        <p:spPr>
          <a:xfrm>
            <a:off x="4140000" y="4644000"/>
            <a:ext cx="756000" cy="360"/>
          </a:xfrm>
          <a:prstGeom prst="line">
            <a:avLst/>
          </a:pr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7"/>
          <p:cNvSpPr/>
          <p:nvPr/>
        </p:nvSpPr>
        <p:spPr>
          <a:xfrm>
            <a:off x="2340000" y="4333680"/>
            <a:ext cx="357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4392000" y="4297680"/>
            <a:ext cx="357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9" name="Line 9"/>
          <p:cNvSpPr/>
          <p:nvPr/>
        </p:nvSpPr>
        <p:spPr>
          <a:xfrm>
            <a:off x="1008000" y="6264000"/>
            <a:ext cx="2016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"/>
          <p:cNvSpPr/>
          <p:nvPr/>
        </p:nvSpPr>
        <p:spPr>
          <a:xfrm>
            <a:off x="6444000" y="4572000"/>
            <a:ext cx="2481840" cy="14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Debroglie: 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Wave-Particle duality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Wave properties: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To resolve an object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λ ~ d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41760" y="77760"/>
            <a:ext cx="91836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beginnings XIX century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1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Dalton postulates that all substances might be composed of single units or atoms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a consecuence of his observations in chemical reaction experiments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1800 the atoms were being classified according to the properties 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consolidates with the development of the periodic table by Mendeleev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1584000" y="2506320"/>
            <a:ext cx="6189840" cy="405720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41760" y="77760"/>
            <a:ext cx="78876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decade of 1890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2000" y="713880"/>
            <a:ext cx="9231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New unstable elements being investigated by M. and P. Curie, H. Bequerel and E. Rutherford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Radioactivity: spontaneous emission of particles from some species of atoms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this moment it was determined that there were 3 different kinds of radiation: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→ 2 electric charge and about 4 times proton mass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β→ -1 electric charge and about 1/1800 the proton mass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γ→ electrically neutral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652000" y="2952360"/>
            <a:ext cx="3237840" cy="35618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07" name="Picture 11" descr=""/>
          <p:cNvPicPr/>
          <p:nvPr/>
        </p:nvPicPr>
        <p:blipFill>
          <a:blip r:embed="rId2"/>
          <a:stretch/>
        </p:blipFill>
        <p:spPr>
          <a:xfrm>
            <a:off x="909360" y="4084560"/>
            <a:ext cx="3840480" cy="142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41760" y="77760"/>
            <a:ext cx="89676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electron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2000" y="713880"/>
            <a:ext cx="9231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number of years physicist have generated “cathode rays”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simply heating filaments inside gas-filled tubes and applying an electric field 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1987 J.J. Thompson attempted to measure the ratio of charge/mass of cathode rays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Put a cathode ray into a known electric or magnetic field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the cathode ray’s deflection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they are composed of discrete charges → deflection compatible with Lorentz force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found that this ratio was ~ 1000 larger than for any known ion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He concluded this was a new kind of particle and named it “electron”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936000" y="4320000"/>
            <a:ext cx="3317760" cy="2217960"/>
          </a:xfrm>
          <a:prstGeom prst="rect">
            <a:avLst/>
          </a:prstGeom>
          <a:ln>
            <a:noFill/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11" name="Picture 11" descr=""/>
          <p:cNvPicPr/>
          <p:nvPr/>
        </p:nvPicPr>
        <p:blipFill>
          <a:blip r:embed="rId2"/>
          <a:stretch/>
        </p:blipFill>
        <p:spPr>
          <a:xfrm>
            <a:off x="5436000" y="4678200"/>
            <a:ext cx="2350440" cy="82764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5403960" y="5760360"/>
            <a:ext cx="262188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m</a:t>
            </a:r>
            <a:r>
              <a:rPr b="0" lang="es-ES" sz="2200" spc="-1" strike="noStrike" baseline="-25000">
                <a:solidFill>
                  <a:srgbClr val="000000"/>
                </a:solidFill>
                <a:latin typeface="Tw Cen MT"/>
                <a:ea typeface="DejaVu Sans"/>
              </a:rPr>
              <a:t>e</a:t>
            </a: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= 0.511MeV/c</a:t>
            </a:r>
            <a:r>
              <a:rPr b="0" lang="es-ES" sz="2200" spc="-1" strike="noStrike" baseline="30000">
                <a:solidFill>
                  <a:srgbClr val="000000"/>
                </a:solidFill>
                <a:latin typeface="Tw Cen MT"/>
                <a:ea typeface="DejaVu Sans"/>
              </a:rPr>
              <a:t>2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-41760" y="77760"/>
            <a:ext cx="89676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Thompson’s atom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2000" y="1224000"/>
            <a:ext cx="4605840" cy="438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correctly believed that electrons were fundamental components of the atoms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atoms were electrically neutral he postulated that point-like electrons should be somehow embedded in a “gel” of positive charge to yield a global neutral charge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origin of the famous “plum- pudding” atom model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737600" y="2100960"/>
            <a:ext cx="3494160" cy="349416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4176000" y="5570280"/>
            <a:ext cx="47545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w Cen MT"/>
                <a:ea typeface="DejaVu Sans"/>
              </a:rPr>
              <a:t>Thomson’s plum-pudding model of the atom.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rot="5400000">
            <a:off x="6324120" y="2059920"/>
            <a:ext cx="65304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r="5400000" dist="2988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5550120" y="1392120"/>
            <a:ext cx="2279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positively charged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“paste”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 rot="5400000">
            <a:off x="7011000" y="2189520"/>
            <a:ext cx="707400" cy="53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r="5400000" dist="2988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CustomShape 7"/>
          <p:cNvSpPr/>
          <p:nvPr/>
        </p:nvSpPr>
        <p:spPr>
          <a:xfrm>
            <a:off x="7519320" y="1787040"/>
            <a:ext cx="12740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localized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electron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(negative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   charge)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41760" y="77760"/>
            <a:ext cx="89676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" y="713880"/>
            <a:ext cx="9231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years of the XX century E. Rutherford wanted to test Thompson’s model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purpose he proposed a setup to make a “scattering” experiment: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Bombing a very thin gold foil with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and observing the deflection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If Thomson’s model was correct the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shold not reflect much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1"/>
          <a:stretch/>
        </p:blipFill>
        <p:spPr>
          <a:xfrm>
            <a:off x="432000" y="2629800"/>
            <a:ext cx="4245840" cy="3889440"/>
          </a:xfrm>
          <a:prstGeom prst="rect">
            <a:avLst/>
          </a:prstGeom>
          <a:ln>
            <a:noFill/>
          </a:ln>
        </p:spPr>
      </p:pic>
      <p:pic>
        <p:nvPicPr>
          <p:cNvPr id="124" name="Picture 17" descr=""/>
          <p:cNvPicPr/>
          <p:nvPr/>
        </p:nvPicPr>
        <p:blipFill>
          <a:blip r:embed="rId2"/>
          <a:stretch/>
        </p:blipFill>
        <p:spPr>
          <a:xfrm>
            <a:off x="5761800" y="2740680"/>
            <a:ext cx="2319840" cy="353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8967600" cy="64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" y="713880"/>
            <a:ext cx="9231480" cy="86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Rutherford observed that a few particles were having a huge deflection (&gt; 90º)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wondered what was the origin of such a strong force able to invert the sense of the particles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only possibility was some kind of electric force made by another very close-by particle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concluded that the positive charge of the atom should be concentrated in small region</a:t>
            </a:r>
            <a:endParaRPr b="0" lang="es-ES" sz="1800" spc="-1" strike="noStrike">
              <a:latin typeface="Arial"/>
            </a:endParaRPr>
          </a:p>
          <a:p>
            <a:pPr marL="216000" indent="-2124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discovery of the nucleous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4702680" cy="36360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8" name="Formula 3"/>
              <p:cNvSpPr txBox="1"/>
              <p:nvPr/>
            </p:nvSpPr>
            <p:spPr>
              <a:xfrm>
                <a:off x="6071760" y="5594400"/>
                <a:ext cx="982080" cy="66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∝</m:t>
                    </m:r>
                    <m:f>
                      <m:num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9" name="Line 4"/>
          <p:cNvSpPr/>
          <p:nvPr/>
        </p:nvSpPr>
        <p:spPr>
          <a:xfrm flipH="1" flipV="1">
            <a:off x="2880000" y="4608000"/>
            <a:ext cx="2520000" cy="4942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5292000" y="5102280"/>
            <a:ext cx="287784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The distance d should be very small to produce such a large F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31" name="Picture 12" descr=""/>
          <p:cNvPicPr/>
          <p:nvPr/>
        </p:nvPicPr>
        <p:blipFill>
          <a:blip r:embed="rId2"/>
          <a:stretch/>
        </p:blipFill>
        <p:spPr>
          <a:xfrm>
            <a:off x="5868000" y="2628000"/>
            <a:ext cx="1581840" cy="22176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60560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2021-11-20T19:01:32Z</dcterms:modified>
  <cp:revision>1722</cp:revision>
  <dc:subject/>
  <dc:title>Presentación de PowerPoint</dc:title>
</cp:coreProperties>
</file>